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5"/>
  </p:notesMasterIdLst>
  <p:sldIdLst>
    <p:sldId id="256" r:id="rId2"/>
    <p:sldId id="257" r:id="rId3"/>
    <p:sldId id="404" r:id="rId4"/>
    <p:sldId id="259" r:id="rId5"/>
    <p:sldId id="406" r:id="rId6"/>
    <p:sldId id="489" r:id="rId7"/>
    <p:sldId id="405" r:id="rId8"/>
    <p:sldId id="371" r:id="rId9"/>
    <p:sldId id="372" r:id="rId10"/>
    <p:sldId id="262" r:id="rId11"/>
    <p:sldId id="488" r:id="rId12"/>
    <p:sldId id="492" r:id="rId13"/>
    <p:sldId id="493" r:id="rId14"/>
    <p:sldId id="501" r:id="rId15"/>
    <p:sldId id="502" r:id="rId16"/>
    <p:sldId id="491" r:id="rId17"/>
    <p:sldId id="509" r:id="rId18"/>
    <p:sldId id="505" r:id="rId19"/>
    <p:sldId id="507" r:id="rId20"/>
    <p:sldId id="508" r:id="rId21"/>
    <p:sldId id="504" r:id="rId22"/>
    <p:sldId id="506" r:id="rId23"/>
    <p:sldId id="510" r:id="rId24"/>
    <p:sldId id="511" r:id="rId25"/>
    <p:sldId id="512" r:id="rId26"/>
    <p:sldId id="513" r:id="rId27"/>
    <p:sldId id="503" r:id="rId28"/>
    <p:sldId id="396" r:id="rId29"/>
    <p:sldId id="395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0"/>
    <p:restoredTop sz="94719"/>
  </p:normalViewPr>
  <p:slideViewPr>
    <p:cSldViewPr snapToGrid="0">
      <p:cViewPr varScale="1">
        <p:scale>
          <a:sx n="196" d="100"/>
          <a:sy n="196" d="100"/>
        </p:scale>
        <p:origin x="72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76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s.min.i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storage/tools/bot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odb.github.io/helm-chart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veeam/articles/517392/" TargetMode="External"/><Relationship Id="rId13" Type="http://schemas.openxmlformats.org/officeDocument/2006/relationships/hyperlink" Target="https://clickhouse.com/docs/en/intro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companies/otus/articles/731854/" TargetMode="External"/><Relationship Id="rId12" Type="http://schemas.openxmlformats.org/officeDocument/2006/relationships/hyperlink" Target="https://habr.com/ru/companies/amvera/articles/75753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ruvds/articles/450312/" TargetMode="External"/><Relationship Id="rId11" Type="http://schemas.openxmlformats.org/officeDocument/2006/relationships/hyperlink" Target="https://habr.com/ru/articles/83523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68342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min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Колоночные БД и объектные хранилища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S3 – </a:t>
            </a:r>
            <a:br>
              <a:rPr lang="en-US" sz="4900" dirty="0"/>
            </a:br>
            <a:r>
              <a:rPr lang="en-US" sz="4900" dirty="0"/>
              <a:t>Simple Storage Service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850116" y="1160701"/>
            <a:ext cx="2554565" cy="21726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182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645954" y="3621901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484364" y="3543505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inio API Authorization">
            <a:extLst>
              <a:ext uri="{FF2B5EF4-FFF2-40B4-BE49-F238E27FC236}">
                <a16:creationId xmlns:a16="http://schemas.microsoft.com/office/drawing/2014/main" id="{701BEF43-1D07-1F44-B647-C9AED08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71" y="4412330"/>
            <a:ext cx="649257" cy="6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5675E-9827-1D4B-9456-9AF57063B0F2}"/>
              </a:ext>
            </a:extLst>
          </p:cNvPr>
          <p:cNvSpPr txBox="1"/>
          <p:nvPr/>
        </p:nvSpPr>
        <p:spPr>
          <a:xfrm>
            <a:off x="6315240" y="3791650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Облачные решения</a:t>
            </a:r>
            <a:endParaRPr lang="en-US" b="1" dirty="0"/>
          </a:p>
        </p:txBody>
      </p:sp>
      <p:pic>
        <p:nvPicPr>
          <p:cNvPr id="2052" name="Picture 4" descr="What the heck is HPE up to with its cloud? | ZDNET">
            <a:extLst>
              <a:ext uri="{FF2B5EF4-FFF2-40B4-BE49-F238E27FC236}">
                <a16:creationId xmlns:a16="http://schemas.microsoft.com/office/drawing/2014/main" id="{7B97B3B7-35A6-DE4F-BD64-F91D87E29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9779" r="5987" b="20779"/>
          <a:stretch/>
        </p:blipFill>
        <p:spPr bwMode="auto">
          <a:xfrm>
            <a:off x="693129" y="4440270"/>
            <a:ext cx="1417480" cy="5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urce Scality S3 Server ...">
            <a:extLst>
              <a:ext uri="{FF2B5EF4-FFF2-40B4-BE49-F238E27FC236}">
                <a16:creationId xmlns:a16="http://schemas.microsoft.com/office/drawing/2014/main" id="{022B81E4-1D56-BF48-B616-F8A35686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52" y="4465085"/>
            <a:ext cx="1119207" cy="5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E401C-7D09-3B49-B790-AA63335C1F97}"/>
              </a:ext>
            </a:extLst>
          </p:cNvPr>
          <p:cNvSpPr txBox="1"/>
          <p:nvPr/>
        </p:nvSpPr>
        <p:spPr>
          <a:xfrm>
            <a:off x="6315240" y="4411340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Self-managed</a:t>
            </a:r>
            <a:r>
              <a:rPr lang="ru-RU" b="1" dirty="0"/>
              <a:t> решения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F53AE-A9F8-D540-A3E9-5D16282944DE}"/>
              </a:ext>
            </a:extLst>
          </p:cNvPr>
          <p:cNvGrpSpPr/>
          <p:nvPr/>
        </p:nvGrpSpPr>
        <p:grpSpPr>
          <a:xfrm>
            <a:off x="4286655" y="3681447"/>
            <a:ext cx="1596912" cy="530161"/>
            <a:chOff x="4599087" y="3463048"/>
            <a:chExt cx="1596912" cy="530161"/>
          </a:xfrm>
        </p:grpSpPr>
        <p:pic>
          <p:nvPicPr>
            <p:cNvPr id="2056" name="Picture 8" descr="Yandex Cloud - APK Download for Android ...">
              <a:extLst>
                <a:ext uri="{FF2B5EF4-FFF2-40B4-BE49-F238E27FC236}">
                  <a16:creationId xmlns:a16="http://schemas.microsoft.com/office/drawing/2014/main" id="{60E529B6-22D9-E742-A9AA-FC58A4243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7" t="34570" r="15405" b="30691"/>
            <a:stretch/>
          </p:blipFill>
          <p:spPr bwMode="auto">
            <a:xfrm>
              <a:off x="4695463" y="3463048"/>
              <a:ext cx="1238410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Yandex Object Storage">
              <a:extLst>
                <a:ext uri="{FF2B5EF4-FFF2-40B4-BE49-F238E27FC236}">
                  <a16:creationId xmlns:a16="http://schemas.microsoft.com/office/drawing/2014/main" id="{8F7196B1-AF93-D94F-9D24-317A0291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204" y="3685432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CB76A-320C-6A4F-AA8F-06E7D7D69737}"/>
                </a:ext>
              </a:extLst>
            </p:cNvPr>
            <p:cNvSpPr txBox="1"/>
            <p:nvPr/>
          </p:nvSpPr>
          <p:spPr>
            <a:xfrm>
              <a:off x="4599087" y="3656976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     storage</a:t>
              </a:r>
            </a:p>
          </p:txBody>
        </p:sp>
      </p:grpSp>
      <p:pic>
        <p:nvPicPr>
          <p:cNvPr id="2064" name="Picture 16" descr="Ceph - retinadata">
            <a:extLst>
              <a:ext uri="{FF2B5EF4-FFF2-40B4-BE49-F238E27FC236}">
                <a16:creationId xmlns:a16="http://schemas.microsoft.com/office/drawing/2014/main" id="{96D03353-A094-7D42-9E88-CC3E7E9A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0"/>
          <a:stretch/>
        </p:blipFill>
        <p:spPr bwMode="auto">
          <a:xfrm>
            <a:off x="2583047" y="4411340"/>
            <a:ext cx="587947" cy="6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F47CB3-DE08-294F-AA26-4E60028B4C59}"/>
              </a:ext>
            </a:extLst>
          </p:cNvPr>
          <p:cNvCxnSpPr>
            <a:cxnSpLocks/>
          </p:cNvCxnSpPr>
          <p:nvPr/>
        </p:nvCxnSpPr>
        <p:spPr>
          <a:xfrm>
            <a:off x="356681" y="4411340"/>
            <a:ext cx="55966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Self-managed </a:t>
            </a:r>
            <a:r>
              <a:rPr lang="ru-RU" dirty="0"/>
              <a:t>решение</a:t>
            </a:r>
            <a:r>
              <a:rPr lang="en-US" dirty="0"/>
              <a:t> - </a:t>
            </a:r>
            <a:r>
              <a:rPr lang="en-US" dirty="0" err="1"/>
              <a:t>minio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5188B-A803-404B-BD77-F5F4E2D5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02" y="907914"/>
            <a:ext cx="4816097" cy="423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04033-5291-9241-9BAF-A0191ACE98B1}"/>
              </a:ext>
            </a:extLst>
          </p:cNvPr>
          <p:cNvSpPr txBox="1"/>
          <p:nvPr/>
        </p:nvSpPr>
        <p:spPr>
          <a:xfrm>
            <a:off x="500550" y="1095884"/>
            <a:ext cx="37045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Локально развернуть из образа </a:t>
            </a:r>
            <a:r>
              <a:rPr lang="en-US" u="sng" dirty="0"/>
              <a:t>Docker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endParaRPr lang="en-US" dirty="0"/>
          </a:p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https://charts.min.io/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--namespace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rootPassword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=rootpass123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--generate-name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2CC43-3C1A-4546-B0E7-38FB10C7EB9C}"/>
              </a:ext>
            </a:extLst>
          </p:cNvPr>
          <p:cNvSpPr txBox="1"/>
          <p:nvPr/>
        </p:nvSpPr>
        <p:spPr>
          <a:xfrm>
            <a:off x="7430069" y="878674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minio</a:t>
            </a:r>
            <a:r>
              <a:rPr lang="en-US" sz="1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-docker-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compose.yml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9" y="330724"/>
            <a:ext cx="8520600" cy="1095900"/>
          </a:xfrm>
        </p:spPr>
        <p:txBody>
          <a:bodyPr/>
          <a:lstStyle/>
          <a:p>
            <a:r>
              <a:rPr lang="en-US" dirty="0"/>
              <a:t>Cloud </a:t>
            </a:r>
            <a:r>
              <a:rPr lang="ru-RU" dirty="0"/>
              <a:t>решение</a:t>
            </a:r>
            <a:br>
              <a:rPr lang="en-US" dirty="0"/>
            </a:br>
            <a:r>
              <a:rPr lang="en-US" dirty="0"/>
              <a:t>Yandex Object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99A7BC-3BFC-5943-B20C-A1EFD1687D26}"/>
              </a:ext>
            </a:extLst>
          </p:cNvPr>
          <p:cNvGrpSpPr/>
          <p:nvPr/>
        </p:nvGrpSpPr>
        <p:grpSpPr>
          <a:xfrm>
            <a:off x="4831404" y="-1991"/>
            <a:ext cx="4312596" cy="5145491"/>
            <a:chOff x="4831404" y="-1991"/>
            <a:chExt cx="4312596" cy="5145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294DA-D804-1546-9355-70554F96F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638"/>
            <a:stretch/>
          </p:blipFill>
          <p:spPr>
            <a:xfrm>
              <a:off x="4831404" y="-1991"/>
              <a:ext cx="4312596" cy="514549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4B0DDE-9536-8C40-8BE3-00BEFF77D21D}"/>
                </a:ext>
              </a:extLst>
            </p:cNvPr>
            <p:cNvSpPr/>
            <p:nvPr/>
          </p:nvSpPr>
          <p:spPr>
            <a:xfrm>
              <a:off x="7055796" y="1121923"/>
              <a:ext cx="1472119" cy="304701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70" y="1754311"/>
            <a:ext cx="4411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Манипулировать объектами через </a:t>
            </a:r>
            <a:r>
              <a:rPr lang="en-US" dirty="0"/>
              <a:t>web </a:t>
            </a:r>
            <a:r>
              <a:rPr lang="ru-RU" dirty="0"/>
              <a:t>интерфейс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E005-DC2A-AD44-9383-93EB6EEB8030}"/>
              </a:ext>
            </a:extLst>
          </p:cNvPr>
          <p:cNvSpPr txBox="1"/>
          <p:nvPr/>
        </p:nvSpPr>
        <p:spPr>
          <a:xfrm>
            <a:off x="296769" y="3664248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Манипулировать объектами через </a:t>
            </a:r>
            <a:r>
              <a:rPr lang="en-US" dirty="0"/>
              <a:t>CLI </a:t>
            </a:r>
            <a:r>
              <a:rPr lang="ru-RU" dirty="0"/>
              <a:t>утилиту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D0140-098C-E14B-A9CA-CF11EEE89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4"/>
          <a:stretch/>
        </p:blipFill>
        <p:spPr>
          <a:xfrm>
            <a:off x="32426" y="4402912"/>
            <a:ext cx="4773038" cy="603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3943B-6B6C-DA4C-9EFD-599F4F1DD755}"/>
              </a:ext>
            </a:extLst>
          </p:cNvPr>
          <p:cNvGrpSpPr/>
          <p:nvPr/>
        </p:nvGrpSpPr>
        <p:grpSpPr>
          <a:xfrm>
            <a:off x="32426" y="2081719"/>
            <a:ext cx="4857344" cy="1410483"/>
            <a:chOff x="32426" y="2081719"/>
            <a:chExt cx="4857344" cy="1410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54C560-D716-D74C-82FE-0AFCA447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6" y="2139908"/>
              <a:ext cx="4773038" cy="1352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68A5782-5C60-934C-974F-8C144738AB4C}"/>
                </a:ext>
              </a:extLst>
            </p:cNvPr>
            <p:cNvSpPr/>
            <p:nvPr/>
          </p:nvSpPr>
          <p:spPr>
            <a:xfrm>
              <a:off x="4202349" y="2081719"/>
              <a:ext cx="687421" cy="2788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69" y="1248545"/>
            <a:ext cx="866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Перейдите в директорию </a:t>
            </a:r>
          </a:p>
          <a:p>
            <a:r>
              <a:rPr lang="ru-RU" dirty="0"/>
              <a:t>~/.</a:t>
            </a:r>
            <a:r>
              <a:rPr lang="en-US" dirty="0" err="1"/>
              <a:t>aws</a:t>
            </a:r>
            <a:r>
              <a:rPr lang="en-US" dirty="0"/>
              <a:t>/ (</a:t>
            </a:r>
            <a:r>
              <a:rPr lang="ru-RU" dirty="0"/>
              <a:t>для </a:t>
            </a:r>
            <a:r>
              <a:rPr lang="en-US" dirty="0"/>
              <a:t>macOS </a:t>
            </a:r>
            <a:r>
              <a:rPr lang="ru-RU" dirty="0"/>
              <a:t>и </a:t>
            </a:r>
            <a:r>
              <a:rPr lang="en-US" dirty="0"/>
              <a:t>Linux) </a:t>
            </a:r>
            <a:r>
              <a:rPr lang="ru-RU" dirty="0"/>
              <a:t>или </a:t>
            </a:r>
            <a:r>
              <a:rPr lang="en-US" dirty="0"/>
              <a:t>C:\Users\&lt;</a:t>
            </a:r>
            <a:r>
              <a:rPr lang="ru-RU" dirty="0" err="1"/>
              <a:t>имя_пользователя</a:t>
            </a:r>
            <a:r>
              <a:rPr lang="ru-RU" dirty="0"/>
              <a:t>&gt;\.</a:t>
            </a:r>
            <a:r>
              <a:rPr lang="en-US" dirty="0" err="1"/>
              <a:t>aws</a:t>
            </a:r>
            <a:r>
              <a:rPr lang="en-US" dirty="0"/>
              <a:t>\ (</a:t>
            </a:r>
            <a:r>
              <a:rPr lang="ru-RU" dirty="0"/>
              <a:t>для </a:t>
            </a:r>
            <a:r>
              <a:rPr lang="en-US" dirty="0"/>
              <a:t>Windows).</a:t>
            </a:r>
          </a:p>
          <a:p>
            <a:r>
              <a:rPr lang="ru-RU" dirty="0"/>
              <a:t>Создайте файл </a:t>
            </a:r>
            <a:r>
              <a:rPr lang="en-US" dirty="0"/>
              <a:t>credentials </a:t>
            </a:r>
            <a:r>
              <a:rPr lang="ru-RU" dirty="0"/>
              <a:t>с </a:t>
            </a:r>
            <a:r>
              <a:rPr lang="ru-RU" dirty="0" err="1"/>
              <a:t>аутентификационными</a:t>
            </a:r>
            <a:r>
              <a:rPr lang="ru-RU" dirty="0"/>
              <a:t> данными для </a:t>
            </a:r>
            <a:r>
              <a:rPr lang="en-US" dirty="0"/>
              <a:t>Object Storage </a:t>
            </a:r>
            <a:r>
              <a:rPr lang="ru-RU" dirty="0"/>
              <a:t>и </a:t>
            </a:r>
          </a:p>
          <a:p>
            <a:r>
              <a:rPr lang="ru-RU" dirty="0"/>
              <a:t>скопируйте в него следующую информацию: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aws_access_key_id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идентификатор_статического_ключа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aws_secret_access_key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секретный_ключ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ru-RU" dirty="0"/>
          </a:p>
          <a:p>
            <a:r>
              <a:rPr lang="ru-RU" dirty="0"/>
              <a:t>2. Создайте файл </a:t>
            </a:r>
            <a:r>
              <a:rPr lang="en-US" dirty="0"/>
              <a:t>config </a:t>
            </a:r>
            <a:r>
              <a:rPr lang="ru-RU" dirty="0"/>
              <a:t>с параметрами региона по умолчанию и скопируйте в него </a:t>
            </a:r>
            <a:br>
              <a:rPr lang="ru-RU" dirty="0"/>
            </a:br>
            <a:r>
              <a:rPr lang="ru-RU" dirty="0"/>
              <a:t>следующую информацию: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region=ru-central1</a:t>
            </a:r>
          </a:p>
        </p:txBody>
      </p:sp>
    </p:spTree>
    <p:extLst>
      <p:ext uri="{BB962C8B-B14F-4D97-AF65-F5344CB8AC3E}">
        <p14:creationId xmlns:p14="http://schemas.microsoft.com/office/powerpoint/2010/main" val="239755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80417" y="1094657"/>
            <a:ext cx="866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168C-9178-1945-AF43-1A5D2D74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9" y="1617877"/>
            <a:ext cx="67056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2D05E-8D66-9745-BD1D-BD801AF37AFD}"/>
              </a:ext>
            </a:extLst>
          </p:cNvPr>
          <p:cNvSpPr txBox="1"/>
          <p:nvPr/>
        </p:nvSpPr>
        <p:spPr>
          <a:xfrm>
            <a:off x="1115439" y="463837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https://yandex.cloud/ru/docs/storage/tools/boto</a:t>
            </a:r>
            <a:r>
              <a:rPr lang="ru-RU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773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NoSQL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22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MongoDB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61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DAF3-D5A8-DC41-9BFF-4A6BA9CD1695}"/>
              </a:ext>
            </a:extLst>
          </p:cNvPr>
          <p:cNvSpPr txBox="1"/>
          <p:nvPr/>
        </p:nvSpPr>
        <p:spPr>
          <a:xfrm>
            <a:off x="500550" y="1213129"/>
            <a:ext cx="8520600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Адаптирована для </a:t>
            </a:r>
            <a:r>
              <a:rPr lang="en-US" dirty="0"/>
              <a:t>OLTP </a:t>
            </a:r>
            <a:r>
              <a:rPr lang="ru-RU" dirty="0"/>
              <a:t>задач – запись/хранение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Работа с </a:t>
            </a:r>
            <a:r>
              <a:rPr lang="en-US" dirty="0"/>
              <a:t>JSON </a:t>
            </a:r>
            <a:r>
              <a:rPr lang="ru-RU" dirty="0"/>
              <a:t>как с типом документа.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  <a:r>
              <a:rPr lang="ru-RU" dirty="0"/>
              <a:t>ы</a:t>
            </a:r>
            <a:r>
              <a:rPr lang="en-US" dirty="0"/>
              <a:t> </a:t>
            </a:r>
            <a:r>
              <a:rPr lang="ru-RU" dirty="0"/>
              <a:t>можно собирать в коллекции (в некотором роде аналог таблиц, но не совсем)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  <a:r>
              <a:rPr lang="ru-RU" dirty="0"/>
              <a:t>ы произвольной структуры и вложенности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Отсутствие схемы – нет требований по определенной структуре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Разные </a:t>
            </a:r>
            <a:r>
              <a:rPr lang="en-US" dirty="0"/>
              <a:t>JSON</a:t>
            </a:r>
            <a:r>
              <a:rPr lang="ru-RU" dirty="0"/>
              <a:t>ы можно «свалить» в одну коллекцию. НО делать так не рекомендуется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внешних ключей, хранимых процедур и триггеров.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JOIN </a:t>
            </a:r>
            <a:r>
              <a:rPr lang="ru-RU" dirty="0"/>
              <a:t>поддерживается, но не приветствуется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Можно создавать индексы для полей </a:t>
            </a:r>
            <a:r>
              <a:rPr lang="en-US" dirty="0"/>
              <a:t>JSON-</a:t>
            </a:r>
            <a:r>
              <a:rPr lang="ru-RU" dirty="0"/>
              <a:t>документа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 разворачивается репликация и </a:t>
            </a:r>
            <a:r>
              <a:rPr lang="ru-RU" dirty="0" err="1"/>
              <a:t>шардирование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MongoDB </a:t>
            </a:r>
            <a:r>
              <a:rPr lang="ru-RU" dirty="0"/>
              <a:t>требует много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3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</a:t>
            </a:r>
            <a:r>
              <a:rPr lang="ru-RU" dirty="0"/>
              <a:t>локально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40BC25-6479-F740-A542-809D2E2F9F14}"/>
              </a:ext>
            </a:extLst>
          </p:cNvPr>
          <p:cNvGrpSpPr/>
          <p:nvPr/>
        </p:nvGrpSpPr>
        <p:grpSpPr>
          <a:xfrm>
            <a:off x="500550" y="1826734"/>
            <a:ext cx="6350000" cy="1409700"/>
            <a:chOff x="500550" y="1257300"/>
            <a:chExt cx="6350000" cy="1409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55D552-2F50-0442-9E04-228A118E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50" y="1257300"/>
              <a:ext cx="6350000" cy="1409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5F039-A5B0-B449-9BDC-480FF8CE5AAE}"/>
                </a:ext>
              </a:extLst>
            </p:cNvPr>
            <p:cNvSpPr txBox="1"/>
            <p:nvPr/>
          </p:nvSpPr>
          <p:spPr>
            <a:xfrm>
              <a:off x="4912199" y="1257300"/>
              <a:ext cx="1938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mongodb</a:t>
              </a:r>
              <a:r>
                <a:rPr lang="en-US" sz="1000" dirty="0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-docker-</a:t>
              </a:r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compose.yml</a:t>
              </a:r>
              <a:endParaRPr lang="en-US" sz="1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B98A8-9157-4744-A68C-E75457E2F74E}"/>
              </a:ext>
            </a:extLst>
          </p:cNvPr>
          <p:cNvSpPr txBox="1"/>
          <p:nvPr/>
        </p:nvSpPr>
        <p:spPr>
          <a:xfrm>
            <a:off x="408562" y="986820"/>
            <a:ext cx="6789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локально в </a:t>
            </a:r>
            <a:r>
              <a:rPr lang="en-US" u="sng" dirty="0"/>
              <a:t>Docker </a:t>
            </a:r>
            <a:r>
              <a:rPr lang="ru-RU" u="sng" dirty="0"/>
              <a:t>образе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61C21-D43F-A54A-9568-3E602778178E}"/>
              </a:ext>
            </a:extLst>
          </p:cNvPr>
          <p:cNvSpPr txBox="1"/>
          <p:nvPr/>
        </p:nvSpPr>
        <p:spPr>
          <a:xfrm>
            <a:off x="500550" y="3605765"/>
            <a:ext cx="6789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https://mongodb.github.io/helm-charts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atlas-operator --namespace=atlas-operator --create-namespace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-atlas-operator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2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FCBB3-9048-1543-B9C8-640CAF7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" y="1217444"/>
            <a:ext cx="473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ClickHouse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2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MPP </a:t>
            </a:r>
            <a:r>
              <a:rPr lang="en-US" dirty="0" err="1"/>
              <a:t>arhitecture</a:t>
            </a:r>
            <a:endParaRPr lang="en-US" dirty="0"/>
          </a:p>
        </p:txBody>
      </p:sp>
      <p:pic>
        <p:nvPicPr>
          <p:cNvPr id="1026" name="Picture 2" descr="Database Architectures Compared - DZone">
            <a:extLst>
              <a:ext uri="{FF2B5EF4-FFF2-40B4-BE49-F238E27FC236}">
                <a16:creationId xmlns:a16="http://schemas.microsoft.com/office/drawing/2014/main" id="{0C2C7088-12EA-AF4C-92AF-E827538D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5" y="1206229"/>
            <a:ext cx="4003097" cy="32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40030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 – Massive Parallel Processing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Выделение необходимой мощности нескольким параллельным узлам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DB MPP – </a:t>
            </a:r>
            <a:r>
              <a:rPr lang="ru-RU" dirty="0"/>
              <a:t>БД оптимизированная для параллельной обработки множества операций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Адаптирована для </a:t>
            </a:r>
            <a:r>
              <a:rPr lang="en-US" dirty="0"/>
              <a:t>OLAP </a:t>
            </a:r>
            <a:r>
              <a:rPr lang="ru-RU" dirty="0"/>
              <a:t>задач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Хорошо масштабируется горизонтально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Oriented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MPP, shared nothing, distributed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Аналитическая СУБД, адаптированная для аналитических запросов на основе постоянно пополняемых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Можно развернуть локально</a:t>
            </a:r>
            <a:r>
              <a:rPr lang="en-US" dirty="0"/>
              <a:t>, Docker, K8s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Open source (Apache 2.0)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Переваривает огромные объемы без дополнительной настройки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Эффективная компрессия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Репликация и </a:t>
            </a:r>
            <a:r>
              <a:rPr lang="ru-RU" dirty="0" err="1"/>
              <a:t>шардирование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встроенных типов данных, включая </a:t>
            </a:r>
            <a:r>
              <a:rPr lang="ru-RU" dirty="0" err="1"/>
              <a:t>геоданные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</a:t>
            </a:r>
            <a:r>
              <a:rPr lang="en-US" dirty="0"/>
              <a:t>SQL </a:t>
            </a:r>
            <a:r>
              <a:rPr lang="ru-RU" dirty="0"/>
              <a:t>решениями 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PostgreSQL, MySQL, RabbitMQ, Kafka)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Собственный </a:t>
            </a:r>
            <a:r>
              <a:rPr lang="en-US" b="1" dirty="0"/>
              <a:t>SQL </a:t>
            </a:r>
            <a:r>
              <a:rPr lang="ru-RU" b="1" dirty="0"/>
              <a:t>диалект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Нужно быть осторожным с </a:t>
            </a:r>
            <a:r>
              <a:rPr lang="en-US" b="1" dirty="0"/>
              <a:t>JOIN</a:t>
            </a:r>
            <a:endParaRPr lang="ru-RU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Не любит большого количества маленьких вставок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7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0A40-6CDB-8346-BB2E-126FBED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50" y="993032"/>
            <a:ext cx="45974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6D5C4-330A-374D-9773-0B53209209B6}"/>
              </a:ext>
            </a:extLst>
          </p:cNvPr>
          <p:cNvSpPr txBox="1"/>
          <p:nvPr/>
        </p:nvSpPr>
        <p:spPr>
          <a:xfrm>
            <a:off x="500550" y="993032"/>
            <a:ext cx="35019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локально в </a:t>
            </a:r>
            <a:r>
              <a:rPr lang="en-US" u="sng" dirty="0"/>
              <a:t>Docker </a:t>
            </a:r>
            <a:r>
              <a:rPr lang="ru-RU" u="sng" dirty="0"/>
              <a:t>образе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https://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docs.altinity.com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altinity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BA91C-5399-D742-8F6C-C362D237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668564"/>
            <a:ext cx="7454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13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S3 </a:t>
            </a:r>
            <a:r>
              <a:rPr lang="en-US" dirty="0" err="1"/>
              <a:t>Minio</a:t>
            </a:r>
            <a:r>
              <a:rPr lang="en-US" dirty="0"/>
              <a:t> </a:t>
            </a:r>
            <a:r>
              <a:rPr lang="ru-RU" dirty="0"/>
              <a:t>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</a:t>
            </a:r>
            <a:r>
              <a:rPr lang="en-US" dirty="0"/>
              <a:t>S3 </a:t>
            </a:r>
            <a:r>
              <a:rPr lang="ru-RU" dirty="0"/>
              <a:t>хранилищу (</a:t>
            </a:r>
            <a:r>
              <a:rPr lang="en-US" dirty="0" err="1"/>
              <a:t>minio</a:t>
            </a:r>
            <a:r>
              <a:rPr lang="en-US" dirty="0"/>
              <a:t>)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Подключиться к </a:t>
            </a:r>
            <a:r>
              <a:rPr lang="en-US" dirty="0"/>
              <a:t>S3 </a:t>
            </a:r>
            <a:r>
              <a:rPr lang="ru-RU" dirty="0"/>
              <a:t>хранилищу </a:t>
            </a:r>
            <a:r>
              <a:rPr lang="en-US" dirty="0"/>
              <a:t>Yandex Cloud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</a:t>
            </a:r>
            <a:r>
              <a:rPr lang="en-US" dirty="0"/>
              <a:t> MongoDB </a:t>
            </a:r>
            <a:r>
              <a:rPr lang="ru-RU" dirty="0"/>
              <a:t>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серверу </a:t>
            </a:r>
            <a:r>
              <a:rPr lang="en-US" dirty="0"/>
              <a:t>MongoDB</a:t>
            </a:r>
            <a:r>
              <a:rPr lang="ru-RU" dirty="0"/>
              <a:t> и выполнить запросы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ClickHouse</a:t>
            </a:r>
            <a:r>
              <a:rPr lang="ru-RU" dirty="0"/>
              <a:t> 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серверу </a:t>
            </a:r>
            <a:r>
              <a:rPr lang="en-US" dirty="0"/>
              <a:t>ClickHouse</a:t>
            </a:r>
            <a:r>
              <a:rPr lang="ru-RU" dirty="0"/>
              <a:t> и выполнить запросы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en-US" sz="1300" dirty="0"/>
          </a:p>
          <a:p>
            <a:pPr marL="603250" lvl="1" indent="0">
              <a:buSzPts val="1300"/>
              <a:buNone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7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 err="1"/>
              <a:t>Minio</a:t>
            </a:r>
            <a:endParaRPr lang="en-US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8"/>
              </a:rPr>
              <a:t>MinIo</a:t>
            </a:r>
            <a:r>
              <a:rPr lang="en-US" sz="1400" dirty="0">
                <a:hlinkClick r:id="rId8"/>
              </a:rPr>
              <a:t> </a:t>
            </a:r>
            <a:r>
              <a:rPr lang="ru-RU" sz="1400" dirty="0">
                <a:hlinkClick r:id="rId8"/>
              </a:rPr>
              <a:t>для самых маленьких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/>
              </a:rPr>
              <a:t>MinIO</a:t>
            </a:r>
            <a:endParaRPr lang="ru-RU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488950" lvl="1" indent="-342900">
              <a:buSzPts val="1300"/>
              <a:buFont typeface="+mj-lt"/>
              <a:buAutoNum type="arabicPeriod" startAt="4"/>
            </a:pPr>
            <a:r>
              <a:rPr lang="en-US" sz="1700" b="1" dirty="0"/>
              <a:t>MongoDB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10"/>
              </a:rPr>
              <a:t>82 вопроса по </a:t>
            </a:r>
            <a:r>
              <a:rPr lang="en-US" sz="1400" dirty="0">
                <a:hlinkClick r:id="rId10"/>
              </a:rPr>
              <a:t>MongoDB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11"/>
              </a:rPr>
              <a:t>Работа с </a:t>
            </a:r>
            <a:r>
              <a:rPr lang="en-US" sz="1400" dirty="0">
                <a:hlinkClick r:id="rId11"/>
              </a:rPr>
              <a:t>MongoDB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MongoDB vs PostgreSQL</a:t>
            </a:r>
            <a:endParaRPr lang="ru-RU" sz="1400" dirty="0"/>
          </a:p>
          <a:p>
            <a:pPr marL="488950" lvl="1" indent="-342900">
              <a:buSzPts val="1300"/>
              <a:buFont typeface="+mj-lt"/>
              <a:buAutoNum type="arabicPeriod" startAt="4"/>
            </a:pPr>
            <a:endParaRPr lang="en-US" sz="1400" dirty="0"/>
          </a:p>
          <a:p>
            <a:pPr marL="488950" lvl="1" indent="-342900">
              <a:buSzPts val="1300"/>
              <a:buFont typeface="+mj-lt"/>
              <a:buAutoNum type="arabicPeriod" startAt="5"/>
            </a:pPr>
            <a:r>
              <a:rPr lang="en-US" sz="1700" b="1" dirty="0"/>
              <a:t>ClickHouse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(первые шаги) </a:t>
            </a:r>
            <a:r>
              <a:rPr lang="en-US" sz="1400" dirty="0">
                <a:hlinkClick r:id="rId13"/>
              </a:rPr>
              <a:t>https://clickhouse.com/docs/en/intro</a:t>
            </a:r>
            <a:r>
              <a:rPr lang="ru-RU" sz="1400" dirty="0"/>
              <a:t> 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400" dirty="0"/>
              <a:t>Колоночные БД и объектные хранилища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17.09 - </a:t>
            </a:r>
            <a:r>
              <a:rPr lang="ru-RU" dirty="0" err="1"/>
              <a:t>Версионирование</a:t>
            </a:r>
            <a:r>
              <a:rPr lang="ru-RU" dirty="0"/>
              <a:t> данных. </a:t>
            </a:r>
            <a:r>
              <a:rPr lang="en-US" dirty="0"/>
              <a:t>DVC</a:t>
            </a:r>
            <a:endParaRPr lang="ru-RU" dirty="0"/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Объектные хранилища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MinIO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NoSQL BD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146" name="Picture 2" descr="Minio">
            <a:extLst>
              <a:ext uri="{FF2B5EF4-FFF2-40B4-BE49-F238E27FC236}">
                <a16:creationId xmlns:a16="http://schemas.microsoft.com/office/drawing/2014/main" id="{C1DD6A5F-8A4B-594A-98C8-37C7E524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7" y="719955"/>
            <a:ext cx="1530185" cy="15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02A0B80-85BD-544B-AC04-56DDB1FA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66" y="1840995"/>
            <a:ext cx="2249550" cy="14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MongoDB? - GTech">
            <a:extLst>
              <a:ext uri="{FF2B5EF4-FFF2-40B4-BE49-F238E27FC236}">
                <a16:creationId xmlns:a16="http://schemas.microsoft.com/office/drawing/2014/main" id="{C2DC4216-26ED-6E40-961C-16DC4DB85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08" y="3361166"/>
            <a:ext cx="2969848" cy="13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Структура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, применение, деплой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Практика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: деплой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 докера 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225498"/>
              </p:ext>
            </p:extLst>
          </p:nvPr>
        </p:nvGraphicFramePr>
        <p:xfrm>
          <a:off x="846750" y="1649963"/>
          <a:ext cx="7239000" cy="19556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объектное хранилище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читать/записывать файлы в объектное хранилище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>
                          <a:sym typeface="Roboto"/>
                        </a:rPr>
                        <a:t>NoSQL </a:t>
                      </a:r>
                      <a:r>
                        <a:rPr lang="ru-RU" sz="1300" dirty="0">
                          <a:sym typeface="Roboto"/>
                        </a:rPr>
                        <a:t>и колоночные БД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поднимать в контейнере и подключаться к таким БД как </a:t>
                      </a:r>
                      <a:r>
                        <a:rPr lang="en-US" sz="1300" dirty="0">
                          <a:sym typeface="Roboto"/>
                        </a:rPr>
                        <a:t>MongoDB </a:t>
                      </a:r>
                      <a:r>
                        <a:rPr lang="ru-RU" sz="1300" dirty="0">
                          <a:sym typeface="Roboto"/>
                        </a:rPr>
                        <a:t>и </a:t>
                      </a:r>
                      <a:r>
                        <a:rPr lang="en-US" sz="1300" dirty="0">
                          <a:sym typeface="Roboto"/>
                        </a:rPr>
                        <a:t>ClickHouse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05376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читать/записывать данные в такие БД как </a:t>
                      </a:r>
                      <a:r>
                        <a:rPr lang="en-US" sz="1300" dirty="0">
                          <a:sym typeface="Roboto"/>
                        </a:rPr>
                        <a:t>MongoDB </a:t>
                      </a:r>
                      <a:r>
                        <a:rPr lang="ru-RU" sz="1300" dirty="0">
                          <a:sym typeface="Roboto"/>
                        </a:rPr>
                        <a:t>и </a:t>
                      </a:r>
                      <a:r>
                        <a:rPr lang="en-US" sz="1300" dirty="0">
                          <a:sym typeface="Roboto"/>
                        </a:rPr>
                        <a:t>ClickHouse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56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231069821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облачными хранилищами данных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Разворачивать собственные решения на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741087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1222</Words>
  <Application>Microsoft Macintosh PowerPoint</Application>
  <PresentationFormat>On-screen Show (16:9)</PresentationFormat>
  <Paragraphs>279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Arial</vt:lpstr>
      <vt:lpstr>AkayaTelivigala</vt:lpstr>
      <vt:lpstr>Google Sans</vt:lpstr>
      <vt:lpstr>Roboto</vt:lpstr>
      <vt:lpstr>Courier New</vt:lpstr>
      <vt:lpstr>Apple Chancery</vt:lpstr>
      <vt:lpstr>Светлая тема</vt:lpstr>
      <vt:lpstr>ML Advanced Колоночные БД и объектные хранилища</vt:lpstr>
      <vt:lpstr>Проверить, идет ли запись</vt:lpstr>
      <vt:lpstr>ML Advanced Колоночные БД и объектные хранилища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S3 –  Simple Storage Service </vt:lpstr>
      <vt:lpstr>Объектное хранилище</vt:lpstr>
      <vt:lpstr>Self-managed решение - minio</vt:lpstr>
      <vt:lpstr>Cloud решение Yandex Object Storage</vt:lpstr>
      <vt:lpstr>Yandex Cloud </vt:lpstr>
      <vt:lpstr>Yandex Cloud </vt:lpstr>
      <vt:lpstr>NoSQL</vt:lpstr>
      <vt:lpstr>MongoDB</vt:lpstr>
      <vt:lpstr>MongoDB</vt:lpstr>
      <vt:lpstr>MongoDB - локально</vt:lpstr>
      <vt:lpstr>MongoDB</vt:lpstr>
      <vt:lpstr>ClickHouse</vt:lpstr>
      <vt:lpstr>MPP arhitecture</vt:lpstr>
      <vt:lpstr>ClickHouse</vt:lpstr>
      <vt:lpstr>ClickHouse</vt:lpstr>
      <vt:lpstr>ClickHouse</vt:lpstr>
      <vt:lpstr>ClickHouse</vt:lpstr>
      <vt:lpstr>Практика</vt:lpstr>
      <vt:lpstr>Практика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88</cp:revision>
  <dcterms:modified xsi:type="dcterms:W3CDTF">2024-09-13T11:54:31Z</dcterms:modified>
</cp:coreProperties>
</file>